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04" r:id="rId3"/>
    <p:sldId id="1103" r:id="rId4"/>
    <p:sldId id="1106" r:id="rId5"/>
    <p:sldId id="1107" r:id="rId6"/>
    <p:sldId id="1108" r:id="rId7"/>
    <p:sldId id="1109" r:id="rId8"/>
    <p:sldId id="605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 羊羊" initials="王" lastIdx="0" clrIdx="0"/>
  <p:cmAuthor id="2" name="guodong.li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41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7" autoAdjust="0"/>
    <p:restoredTop sz="91813" autoAdjust="0"/>
  </p:normalViewPr>
  <p:slideViewPr>
    <p:cSldViewPr snapToGrid="0" showGuides="1">
      <p:cViewPr varScale="1">
        <p:scale>
          <a:sx n="86" d="100"/>
          <a:sy n="86" d="100"/>
        </p:scale>
        <p:origin x="84" y="164"/>
      </p:cViewPr>
      <p:guideLst>
        <p:guide orient="horz" pos="2136"/>
        <p:guide pos="3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455A-75DE-4AA2-82BF-FE00AE857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5CE2-9214-45A5-B03A-DBA240EE8D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5CE2-9214-45A5-B03A-DBA240EE8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杏叶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49950" y="0"/>
            <a:ext cx="6242050" cy="4160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3813"/>
            <a:ext cx="3096895" cy="811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48140" y="-2540"/>
            <a:ext cx="2933700" cy="17526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 flipV="1">
            <a:off x="2757268" y="1026942"/>
            <a:ext cx="6105378" cy="1406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096895" cy="811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48140" y="-2540"/>
            <a:ext cx="2933700" cy="17526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 flipV="1">
            <a:off x="2757268" y="1026942"/>
            <a:ext cx="6105378" cy="1406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2" y="0"/>
            <a:ext cx="3096895" cy="811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BA9-BCB2-4321-800D-C44EA745414F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F352-D4C4-4306-827C-FEBB6DBC5343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712470" y="2001520"/>
            <a:ext cx="10640060" cy="215138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XXXXXXXXXXXX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试验</a:t>
            </a:r>
            <a:b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年度报告伦理审查汇报</a:t>
            </a:r>
            <a:br>
              <a:rPr altLang="zh-CN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zh-CN" sz="44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副标题 2"/>
          <p:cNvSpPr>
            <a:spLocks noGrp="1"/>
          </p:cNvSpPr>
          <p:nvPr>
            <p:ph type="subTitle" idx="1"/>
          </p:nvPr>
        </p:nvSpPr>
        <p:spPr>
          <a:xfrm>
            <a:off x="4069211" y="3988609"/>
            <a:ext cx="7283669" cy="2081355"/>
          </a:xfrm>
        </p:spPr>
        <p:txBody>
          <a:bodyPr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申办单位：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XXXXXXX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公司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研究单位：长沙市第三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医院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主要研究者：</a:t>
            </a:r>
            <a:endParaRPr 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时间：      年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95458" y="370151"/>
            <a:ext cx="7167177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8565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临床研究概况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064871" y="1367579"/>
          <a:ext cx="9769033" cy="480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490"/>
                <a:gridCol w="2764131"/>
                <a:gridCol w="2094011"/>
                <a:gridCol w="2636401"/>
              </a:tblGrid>
              <a:tr h="674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研究药品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器械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申办方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4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试验分期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单中心</a:t>
                      </a:r>
                      <a:r>
                        <a:rPr lang="en-US" altLang="zh-CN" b="1" dirty="0"/>
                        <a:t>/</a:t>
                      </a:r>
                      <a:r>
                        <a:rPr lang="zh-CN" altLang="en-US" b="1" dirty="0"/>
                        <a:t>多中心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4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伦理审查批件号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（初审）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伦理批准时间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（初审）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634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目前方案版本及日期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目前知情同意书版本及日期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44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合同研究总例数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已入组例数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6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完成观察例数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提前退出例数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44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严重不良事件例数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已报告的严重不良事件例数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68136" y="381725"/>
            <a:ext cx="7167177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8565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临床研究概况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659757" y="1353499"/>
          <a:ext cx="10695012" cy="475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673"/>
                <a:gridCol w="8808339"/>
              </a:tblGrid>
              <a:tr h="90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目前研究阶段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□研究尚未启动；□正在招募受试者（尚未入组）；□正在实施研究； □受试者的试验干预已经完成；□后期数据处理阶段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81327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是否存在影响研究进行的情况：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是否存在与试验干预相关的、非预期的、严重不良事件：□是，□否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研究风险是否超过预期：□是，□否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是否存在影响研究风险与受益的任何新信息、新进展：□是，□否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研究中是否存在严重影响受试者权益的问题：□是，□否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严重不良事件或方案规定必须报告的重要医学事件已经及时报告：□是，□否，□不适用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研究是否存在重大方案偏离：□否，□是→是否及时上报：□是，□否，□不适用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  <a:tr h="481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是否申请延长伦理审查意见的有效期： □是，□否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方案偏离情况概述：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对方案偏离采取的措施：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是否有培训记录：</a:t>
            </a:r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86623" y="404040"/>
            <a:ext cx="7167177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8565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有无重大方案偏离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077828" y="358576"/>
            <a:ext cx="7167177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8565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严重不良事件汇总表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" name="表格 4"/>
          <p:cNvGraphicFramePr>
            <a:graphicFrameLocks noGrp="1"/>
          </p:cNvGraphicFramePr>
          <p:nvPr/>
        </p:nvGraphicFramePr>
        <p:xfrm>
          <a:off x="393539" y="2016031"/>
          <a:ext cx="11239020" cy="187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585"/>
                <a:gridCol w="936585"/>
                <a:gridCol w="846881"/>
                <a:gridCol w="1030146"/>
                <a:gridCol w="932728"/>
                <a:gridCol w="936585"/>
                <a:gridCol w="936585"/>
                <a:gridCol w="936585"/>
                <a:gridCol w="936585"/>
                <a:gridCol w="936585"/>
                <a:gridCol w="936585"/>
                <a:gridCol w="936585"/>
              </a:tblGrid>
              <a:tr h="10512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受试者编号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性别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年龄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首次研究药物使用时间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不良事件名称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开始日期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结束日期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与药物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器械关系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是否无重要不良事件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是否为</a:t>
                      </a:r>
                      <a:r>
                        <a:rPr lang="en-US" altLang="zh-CN" sz="1600" dirty="0"/>
                        <a:t>SUSAR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不良事件转归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是否导致药物中止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82788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61859" y="393300"/>
            <a:ext cx="7665593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8565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来源于项目层面的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SAE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汇总表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" name="表格 4"/>
          <p:cNvGraphicFramePr>
            <a:graphicFrameLocks noGrp="1"/>
          </p:cNvGraphicFramePr>
          <p:nvPr/>
        </p:nvGraphicFramePr>
        <p:xfrm>
          <a:off x="439834" y="2305398"/>
          <a:ext cx="11146420" cy="158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642"/>
                <a:gridCol w="1114642"/>
                <a:gridCol w="1114642"/>
                <a:gridCol w="1114642"/>
                <a:gridCol w="1114642"/>
                <a:gridCol w="1114642"/>
                <a:gridCol w="1020891"/>
                <a:gridCol w="1208393"/>
                <a:gridCol w="1114642"/>
                <a:gridCol w="1114642"/>
              </a:tblGrid>
              <a:tr h="7571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来源中心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/>
                        <a:t>受试者编号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性别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年龄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首次研究药物使用时间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不良事件名称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与药物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器械关系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SAE/SUSAR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不良事件转归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是否导致药物中止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75712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5341" y="3329941"/>
            <a:ext cx="5517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9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</a:t>
            </a:r>
            <a:endParaRPr lang="zh-CN" alt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552,&quot;width&quot;:983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WPS 演示</Application>
  <PresentationFormat>宽屏</PresentationFormat>
  <Paragraphs>135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等线</vt:lpstr>
      <vt:lpstr>黑体</vt:lpstr>
      <vt:lpstr>Arial Unicode MS</vt:lpstr>
      <vt:lpstr>Calibri Light</vt:lpstr>
      <vt:lpstr>Calibri</vt:lpstr>
      <vt:lpstr>Office 主题</vt:lpstr>
      <vt:lpstr>XXXXXXXXXXXX试验 年度报告伦理审查汇报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骨科全体人员</dc:creator>
  <cp:lastModifiedBy>半夏</cp:lastModifiedBy>
  <cp:revision>1034</cp:revision>
  <dcterms:created xsi:type="dcterms:W3CDTF">2017-07-25T08:11:00Z</dcterms:created>
  <dcterms:modified xsi:type="dcterms:W3CDTF">2025-02-18T01:49:13Z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77EB4ED0F1074762A61ABD25E9A5D357_12</vt:lpwstr>
  </property>
</Properties>
</file>